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30" d="100"/>
          <a:sy n="30" d="100"/>
        </p:scale>
        <p:origin x="-840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381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лавие и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0729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946011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5899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ичка с име на ци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655651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или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378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1309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580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8005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0903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69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52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82745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5080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228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bg-BG" smtClean="0"/>
              <a:t>Щракнете върху иконата, за да добавите картина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2275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C669A-3224-44DF-A5A8-5FA688CB75FD}" type="datetimeFigureOut">
              <a:rPr lang="en-US" smtClean="0"/>
              <a:pPr/>
              <a:t>6/28/2018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FD69057-D70D-4835-AF01-C28AF0447A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084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  <p:sldLayoutId id="2147484041" r:id="rId12"/>
    <p:sldLayoutId id="2147484042" r:id="rId13"/>
    <p:sldLayoutId id="2147484043" r:id="rId14"/>
    <p:sldLayoutId id="2147484044" r:id="rId15"/>
    <p:sldLayoutId id="214748404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1507067" y="1622738"/>
            <a:ext cx="7766936" cy="2428098"/>
          </a:xfrm>
        </p:spPr>
        <p:txBody>
          <a:bodyPr/>
          <a:lstStyle/>
          <a:p>
            <a:r>
              <a:rPr lang="bg-BG" sz="28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Годишен доклад за наблюдение на изпълнението на Регионалния план за развитие на Южен централен район за 2017г.</a:t>
            </a:r>
            <a:endParaRPr lang="bg-BG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Съвместно</a:t>
            </a:r>
            <a:r>
              <a:rPr lang="en-US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bg-BG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заседание </a:t>
            </a:r>
            <a:r>
              <a:rPr lang="bg-BG" sz="16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Регионалния съвет за развитие и Регионалния координационен комитет на Южен централен район</a:t>
            </a:r>
          </a:p>
          <a:p>
            <a:r>
              <a:rPr lang="bg-BG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Пазарджик, 28 юни 2018г.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816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Препоръки за подобряване на резултатите от наблюдението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724401"/>
          </a:xfrm>
        </p:spPr>
        <p:txBody>
          <a:bodyPr>
            <a:normAutofit/>
          </a:bodyPr>
          <a:lstStyle/>
          <a:p>
            <a:r>
              <a:rPr lang="bg-BG" dirty="0" smtClean="0"/>
              <a:t>Осигуряване на навременна, адекватна и точна информация за отчитане на системата от индикатори;</a:t>
            </a:r>
          </a:p>
          <a:p>
            <a:r>
              <a:rPr lang="bg-BG" dirty="0" smtClean="0"/>
              <a:t>Осигуряване на публичен достъп до данни за проекти, реализирани по Програма за развитие на селските райони за периода 2014–2020 г.</a:t>
            </a:r>
          </a:p>
          <a:p>
            <a:r>
              <a:rPr lang="bg-BG" dirty="0" smtClean="0"/>
              <a:t>Своевременно предоставяне на информация от съответните институции, поддържащи актуална база данни за отчитане на плановите показатели.</a:t>
            </a:r>
          </a:p>
          <a:p>
            <a:r>
              <a:rPr lang="bg-BG" dirty="0" smtClean="0"/>
              <a:t>Предоставяне на пълна и унифицирана информация от общинските и областните администрации по индикаторите за наблюдение с оглед осигуряване на съпоставимост на данните и по-добра възможност за тяхното обобщаване.</a:t>
            </a:r>
          </a:p>
          <a:p>
            <a:r>
              <a:rPr lang="bg-BG" dirty="0" smtClean="0"/>
              <a:t>Повишаване на междурегионалното сътрудничество с цел ефективен обмен на информация и добри практики при управление на регионалното развитие</a:t>
            </a:r>
          </a:p>
        </p:txBody>
      </p:sp>
    </p:spTree>
    <p:extLst>
      <p:ext uri="{BB962C8B-B14F-4D97-AF65-F5344CB8AC3E}">
        <p14:creationId xmlns:p14="http://schemas.microsoft.com/office/powerpoint/2010/main" xmlns="" val="80960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централен район за 2017г.</a:t>
            </a:r>
            <a:endParaRPr lang="bg-BG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bg-BG" b="1" dirty="0" smtClean="0"/>
              <a:t>Основание за разработване </a:t>
            </a:r>
            <a:r>
              <a:rPr lang="bg-BG" dirty="0" smtClean="0"/>
              <a:t>– чл. 86, ал. 1 от Правилника за прилагане на Закона за регионалното развитие (ППЗРР);</a:t>
            </a:r>
          </a:p>
          <a:p>
            <a:endParaRPr lang="bg-BG" dirty="0" smtClean="0"/>
          </a:p>
          <a:p>
            <a:r>
              <a:rPr lang="bg-BG" b="1" dirty="0" smtClean="0"/>
              <a:t>Цел:</a:t>
            </a:r>
            <a:r>
              <a:rPr lang="bg-BG" dirty="0" smtClean="0"/>
              <a:t>  да се представят резултатите от изпълнението на Регионалния план за развитие на Южен централен район (2014-2020г.) през 2017 г. </a:t>
            </a:r>
          </a:p>
          <a:p>
            <a:endParaRPr lang="bg-BG" dirty="0" smtClean="0"/>
          </a:p>
          <a:p>
            <a:r>
              <a:rPr lang="bg-BG" b="1" dirty="0" smtClean="0"/>
              <a:t>Предмет на наблюдението </a:t>
            </a:r>
            <a:r>
              <a:rPr lang="bg-BG" dirty="0" smtClean="0"/>
              <a:t>– проследяване на постигнатия напредък по изпълнението на целите и приоритетите на Регионалния план за развитие въз основа на индикаторите за наблюдение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xmlns="" val="191966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Съдържание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138411"/>
          </a:xfrm>
        </p:spPr>
        <p:txBody>
          <a:bodyPr>
            <a:normAutofit/>
          </a:bodyPr>
          <a:lstStyle/>
          <a:p>
            <a:r>
              <a:rPr lang="en-US" b="1" dirty="0" smtClean="0"/>
              <a:t>I</a:t>
            </a:r>
            <a:r>
              <a:rPr lang="en-US" dirty="0" smtClean="0"/>
              <a:t>. </a:t>
            </a:r>
            <a:r>
              <a:rPr lang="bg-BG" b="1" dirty="0" smtClean="0"/>
              <a:t>Общи </a:t>
            </a:r>
            <a:r>
              <a:rPr lang="bg-BG" b="1" dirty="0"/>
              <a:t>условия за изпълнение на Регионалния план за развитие на Южен централен район (2014-2020 г.). Промени в социално–икономическите условия и политиките за развитие на национално, регионално и местно </a:t>
            </a:r>
            <a:r>
              <a:rPr lang="bg-BG" b="1" dirty="0" smtClean="0"/>
              <a:t>ниво</a:t>
            </a:r>
            <a:endParaRPr lang="en-US" dirty="0"/>
          </a:p>
          <a:p>
            <a:r>
              <a:rPr lang="en-US" b="1" dirty="0" smtClean="0"/>
              <a:t>II. </a:t>
            </a:r>
            <a:r>
              <a:rPr lang="bg-BG" b="1" dirty="0" smtClean="0"/>
              <a:t>Постигнат </a:t>
            </a:r>
            <a:r>
              <a:rPr lang="bg-BG" b="1" dirty="0"/>
              <a:t>напредък по изпълнение на целите и приоритетите  на  Регионалния план за развитие на Южен централен район (2014-2020 г.) въз основа на индикаторите за </a:t>
            </a:r>
            <a:r>
              <a:rPr lang="bg-BG" b="1" dirty="0" smtClean="0"/>
              <a:t>наблюдение</a:t>
            </a:r>
            <a:endParaRPr lang="en-US" b="1" dirty="0" smtClean="0"/>
          </a:p>
          <a:p>
            <a:r>
              <a:rPr lang="en-US" b="1" dirty="0" smtClean="0"/>
              <a:t>III. </a:t>
            </a:r>
            <a:r>
              <a:rPr lang="bg-BG" b="1" dirty="0" smtClean="0"/>
              <a:t>Действия</a:t>
            </a:r>
            <a:r>
              <a:rPr lang="bg-BG" b="1" dirty="0"/>
              <a:t>, предприети от Регионалния съвет за развитие на Южен централен район с цел осигуряване на ефективност и ефикасност при изпълнение на Регионалния план за развитие </a:t>
            </a:r>
            <a:endParaRPr lang="en-US" dirty="0"/>
          </a:p>
          <a:p>
            <a:r>
              <a:rPr lang="en-US" b="1" dirty="0" smtClean="0"/>
              <a:t>IV. </a:t>
            </a:r>
            <a:r>
              <a:rPr lang="bg-BG" b="1" dirty="0" smtClean="0"/>
              <a:t>Заключения </a:t>
            </a:r>
            <a:r>
              <a:rPr lang="bg-BG" b="1" dirty="0"/>
              <a:t>и предложения за подобряване резултати от наблюдение на изпълнението на Регионалния план за развитие на Южен централен район (2014-2020г.)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743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</a:t>
            </a:r>
            <a:r>
              <a:rPr lang="bg-BG" sz="22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социално-икономическите </a:t>
            </a: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(1)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724401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Социалното и икономическото развитие на ЮЦР продължава да се характеризира с положителна промяна на ключовите макроикономически индикатори;</a:t>
            </a:r>
          </a:p>
          <a:p>
            <a:r>
              <a:rPr lang="bg-BG" dirty="0" smtClean="0"/>
              <a:t>Икономически растеж на национално ниво – БВП нараства с темпове по-бързи от средните за ЕС;</a:t>
            </a:r>
          </a:p>
          <a:p>
            <a:r>
              <a:rPr lang="bg-BG" dirty="0" smtClean="0"/>
              <a:t>В периода 2011-2016 г. приносът на ЮЦР в общия БВП за страната остава постоянен (около 14%). За последните пет години БВП на района е нараснал с почти 16,4%. За същия период БВП се повишава във всички области на ЮЦР с изключение на Пазарджик (-0,3%). Най-голям е ръстът в Област Пловдив (23,4%), следван от Област Кърджали (19,9%) и Хасково (13,2%);</a:t>
            </a:r>
          </a:p>
          <a:p>
            <a:r>
              <a:rPr lang="bg-BG" dirty="0" smtClean="0"/>
              <a:t>БВП на глава от населението в ЮЦР продължава да нараства като през 2016г. е 9 230 лв., но това е значително по-ниско от средното равнище за страната (13 2016 лв.). </a:t>
            </a:r>
          </a:p>
          <a:p>
            <a:r>
              <a:rPr lang="bg-BG" dirty="0" smtClean="0"/>
              <a:t>Доходите на населението ЮЦР продължават да изостават от средното равнище за страната, но растат с по-бързи темпове. През 2017 г. годишният общ доход средно на лице от домакинство в ЮЦР е 5 109 лв. при ниво от 5 586 лв. за страната. </a:t>
            </a:r>
          </a:p>
        </p:txBody>
      </p:sp>
    </p:spTree>
    <p:extLst>
      <p:ext uri="{BB962C8B-B14F-4D97-AF65-F5344CB8AC3E}">
        <p14:creationId xmlns:p14="http://schemas.microsoft.com/office/powerpoint/2010/main" xmlns="" val="57915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 в </a:t>
            </a:r>
            <a:r>
              <a:rPr lang="bg-BG" sz="22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социално-икономическите </a:t>
            </a: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(2)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724401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Коефициентът на заетост на населението в ЮЦР на възраст 20-64 навършени години през 2017 г. е 71,3%, което съвпада със средното равнище за страната. Налице е ръст на заетостта в региона спрямо 2016г. с 5,2%. Най-висока е заетостта в Област Пловдив, а най-ниска в Област Кърджали. </a:t>
            </a:r>
          </a:p>
          <a:p>
            <a:r>
              <a:rPr lang="bg-BG" dirty="0" smtClean="0"/>
              <a:t>Коефициентът на безработица в района през 2017 г. е 5,2%, който е по-нисък от средния за страната – 6,2%. Равнището на безработица е най-високо в Област Смолян. </a:t>
            </a:r>
          </a:p>
          <a:p>
            <a:r>
              <a:rPr lang="bg-BG" dirty="0" smtClean="0"/>
              <a:t>Населението в риск от бедност или социално изключване в ЮЦР намалява като през 2017 г. то е 573,9 хил. или 40,5% от населението на района, но остава по-високо от средното за страната (38,9). </a:t>
            </a:r>
          </a:p>
          <a:p>
            <a:r>
              <a:rPr lang="bg-BG" dirty="0" smtClean="0"/>
              <a:t>Продължава процесът на намаляване и застаряване на населението. Задълбочава се и дисбалансът в териториалното разпределение на населението. Промените в демографския профил на ЮЦР показват устойчива тенденция на намаляване на населението – в периода 2010-2017 г. броят на населението е намалял с 96 078 души, което представлява спад с 6,35%. </a:t>
            </a:r>
          </a:p>
        </p:txBody>
      </p:sp>
    </p:spTree>
    <p:extLst>
      <p:ext uri="{BB962C8B-B14F-4D97-AF65-F5344CB8AC3E}">
        <p14:creationId xmlns:p14="http://schemas.microsoft.com/office/powerpoint/2010/main" xmlns="" val="28595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66683" y="624110"/>
            <a:ext cx="976218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u="sng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</a:t>
            </a:r>
            <a:r>
              <a:rPr lang="ru-RU" sz="20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политиките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развитие на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ниво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  <a:endParaRPr lang="en-US" sz="20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73263"/>
          </a:xfrm>
        </p:spPr>
        <p:txBody>
          <a:bodyPr>
            <a:normAutofit/>
          </a:bodyPr>
          <a:lstStyle/>
          <a:p>
            <a:r>
              <a:rPr lang="ru-RU" dirty="0" smtClean="0"/>
              <a:t>Национален </a:t>
            </a:r>
            <a:r>
              <a:rPr lang="ru-RU" dirty="0"/>
              <a:t>план за противодействие на </a:t>
            </a:r>
            <a:r>
              <a:rPr lang="ru-RU" dirty="0" err="1" smtClean="0"/>
              <a:t>тероризма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Национална</a:t>
            </a:r>
            <a:r>
              <a:rPr lang="ru-RU" dirty="0" smtClean="0"/>
              <a:t> </a:t>
            </a:r>
            <a:r>
              <a:rPr lang="ru-RU" dirty="0"/>
              <a:t>стратегия за </a:t>
            </a:r>
            <a:r>
              <a:rPr lang="ru-RU" dirty="0" err="1"/>
              <a:t>борба</a:t>
            </a:r>
            <a:r>
              <a:rPr lang="ru-RU" dirty="0"/>
              <a:t> с трафика на хора 2017 – </a:t>
            </a:r>
            <a:r>
              <a:rPr lang="ru-RU" dirty="0" smtClean="0"/>
              <a:t>2021;</a:t>
            </a:r>
          </a:p>
          <a:p>
            <a:r>
              <a:rPr lang="ru-RU" dirty="0" err="1" smtClean="0"/>
              <a:t>Актуализирана</a:t>
            </a:r>
            <a:r>
              <a:rPr lang="ru-RU" dirty="0" smtClean="0"/>
              <a:t> </a:t>
            </a:r>
            <a:r>
              <a:rPr lang="ru-RU" dirty="0" err="1"/>
              <a:t>Национална</a:t>
            </a:r>
            <a:r>
              <a:rPr lang="ru-RU" dirty="0"/>
              <a:t> </a:t>
            </a:r>
            <a:r>
              <a:rPr lang="ru-RU" dirty="0" err="1"/>
              <a:t>пътна</a:t>
            </a:r>
            <a:r>
              <a:rPr lang="ru-RU" dirty="0"/>
              <a:t> карта за научна инфраструктура </a:t>
            </a:r>
            <a:r>
              <a:rPr lang="ru-RU" dirty="0" smtClean="0"/>
              <a:t>2017–2023 </a:t>
            </a:r>
            <a:r>
              <a:rPr lang="ru-RU" dirty="0"/>
              <a:t>г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Интегрирана</a:t>
            </a:r>
            <a:r>
              <a:rPr lang="ru-RU" dirty="0" smtClean="0"/>
              <a:t> </a:t>
            </a:r>
            <a:r>
              <a:rPr lang="ru-RU" dirty="0" err="1"/>
              <a:t>транспортна</a:t>
            </a:r>
            <a:r>
              <a:rPr lang="ru-RU" dirty="0"/>
              <a:t> стратегия в периода до 2030 г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Конвергентна </a:t>
            </a:r>
            <a:r>
              <a:rPr lang="ru-RU" dirty="0" err="1"/>
              <a:t>програма</a:t>
            </a:r>
            <a:r>
              <a:rPr lang="ru-RU" dirty="0"/>
              <a:t> на </a:t>
            </a:r>
            <a:r>
              <a:rPr lang="ru-RU" dirty="0" err="1"/>
              <a:t>Република</a:t>
            </a:r>
            <a:r>
              <a:rPr lang="ru-RU" dirty="0"/>
              <a:t> </a:t>
            </a:r>
            <a:r>
              <a:rPr lang="ru-RU" dirty="0" err="1"/>
              <a:t>България</a:t>
            </a:r>
            <a:r>
              <a:rPr lang="ru-RU" dirty="0"/>
              <a:t> (2017–2020 г</a:t>
            </a:r>
            <a:r>
              <a:rPr lang="ru-RU" dirty="0" smtClean="0"/>
              <a:t>.);</a:t>
            </a:r>
          </a:p>
          <a:p>
            <a:r>
              <a:rPr lang="ru-RU" dirty="0" err="1" smtClean="0"/>
              <a:t>Актуализирана</a:t>
            </a:r>
            <a:r>
              <a:rPr lang="ru-RU" dirty="0" smtClean="0"/>
              <a:t> </a:t>
            </a:r>
            <a:r>
              <a:rPr lang="ru-RU" dirty="0" err="1"/>
              <a:t>Национална</a:t>
            </a:r>
            <a:r>
              <a:rPr lang="ru-RU" dirty="0"/>
              <a:t> стратегия за развитие на </a:t>
            </a:r>
            <a:r>
              <a:rPr lang="ru-RU" dirty="0" err="1"/>
              <a:t>научните</a:t>
            </a:r>
            <a:r>
              <a:rPr lang="ru-RU" dirty="0"/>
              <a:t> </a:t>
            </a:r>
            <a:r>
              <a:rPr lang="ru-RU" dirty="0" err="1"/>
              <a:t>изследвания</a:t>
            </a:r>
            <a:r>
              <a:rPr lang="ru-RU" dirty="0"/>
              <a:t> в </a:t>
            </a:r>
            <a:r>
              <a:rPr lang="ru-RU" dirty="0" err="1"/>
              <a:t>Република</a:t>
            </a:r>
            <a:r>
              <a:rPr lang="ru-RU" dirty="0"/>
              <a:t> </a:t>
            </a:r>
            <a:r>
              <a:rPr lang="ru-RU" dirty="0" err="1"/>
              <a:t>България</a:t>
            </a:r>
            <a:r>
              <a:rPr lang="ru-RU" dirty="0"/>
              <a:t> 2017–2030 г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Морска</a:t>
            </a:r>
            <a:r>
              <a:rPr lang="ru-RU" dirty="0" smtClean="0"/>
              <a:t> </a:t>
            </a:r>
            <a:r>
              <a:rPr lang="ru-RU" dirty="0"/>
              <a:t>стратегия на </a:t>
            </a:r>
            <a:r>
              <a:rPr lang="ru-RU" dirty="0" err="1"/>
              <a:t>Република</a:t>
            </a:r>
            <a:r>
              <a:rPr lang="ru-RU" dirty="0"/>
              <a:t> </a:t>
            </a:r>
            <a:r>
              <a:rPr lang="ru-RU" dirty="0" err="1"/>
              <a:t>България</a:t>
            </a:r>
            <a:r>
              <a:rPr lang="ru-RU" dirty="0"/>
              <a:t> и </a:t>
            </a:r>
            <a:r>
              <a:rPr lang="ru-RU" dirty="0" err="1"/>
              <a:t>програма</a:t>
            </a:r>
            <a:r>
              <a:rPr lang="ru-RU" dirty="0"/>
              <a:t> от мерки, </a:t>
            </a:r>
            <a:r>
              <a:rPr lang="ru-RU" dirty="0" err="1"/>
              <a:t>приета</a:t>
            </a:r>
            <a:r>
              <a:rPr lang="ru-RU" dirty="0"/>
              <a:t> с Решение № 1111 на </a:t>
            </a:r>
            <a:r>
              <a:rPr lang="ru-RU" dirty="0" err="1"/>
              <a:t>Министерския</a:t>
            </a:r>
            <a:r>
              <a:rPr lang="ru-RU" dirty="0"/>
              <a:t> </a:t>
            </a:r>
            <a:r>
              <a:rPr lang="ru-RU" dirty="0" err="1"/>
              <a:t>съвет</a:t>
            </a:r>
            <a:r>
              <a:rPr lang="ru-RU" dirty="0"/>
              <a:t> от 29.12.2016 г. </a:t>
            </a:r>
            <a:endParaRPr lang="ru-RU" dirty="0" smtClean="0"/>
          </a:p>
          <a:p>
            <a:r>
              <a:rPr lang="ru-RU" dirty="0" smtClean="0"/>
              <a:t>Стратегия </a:t>
            </a:r>
            <a:r>
              <a:rPr lang="ru-RU" dirty="0"/>
              <a:t>за децентрализация 2016–2025 г</a:t>
            </a:r>
            <a:r>
              <a:rPr lang="ru-RU" dirty="0" smtClean="0"/>
              <a:t>.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xmlns="" val="296765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66683" y="624110"/>
            <a:ext cx="9762186" cy="1280890"/>
          </a:xfrm>
        </p:spPr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u="sng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Промени</a:t>
            </a:r>
            <a:r>
              <a:rPr lang="ru-RU" sz="20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политиките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развитие на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u="sng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ниво</a:t>
            </a:r>
            <a:r>
              <a:rPr lang="ru-RU" sz="20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</a:t>
            </a:r>
            <a:endParaRPr lang="en-US" sz="20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1" y="1905000"/>
            <a:ext cx="9336625" cy="49529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bg-BG" dirty="0" smtClean="0"/>
              <a:t>Изменения и допълнения в Закон за регионалното развитие (ЗРР): </a:t>
            </a:r>
          </a:p>
          <a:p>
            <a:r>
              <a:rPr lang="bg-BG" dirty="0" smtClean="0"/>
              <a:t>(2017) свързани с възлагане на функциите по изработване на Националната концепция за пространствено развитие, на регионалните схеми за пространствено развитие на районите от ниво 2 и на Националната стратегия за регионално развитие на специализирано звено под контрола на министъра на регионалното развитие и благоустройството </a:t>
            </a:r>
          </a:p>
          <a:p>
            <a:r>
              <a:rPr lang="bg-BG" dirty="0" smtClean="0"/>
              <a:t>свързани със системата за планиране на пространственото развитие. Променят се част от изискванията, свързани със съдържанието на РПР, както и със системата за наблюдение на изпълнението на политиката за регионално развитие.</a:t>
            </a:r>
          </a:p>
          <a:p>
            <a:r>
              <a:rPr lang="bg-BG" dirty="0" smtClean="0"/>
              <a:t>обхватът на системата за планиране на пространственото развитие е ограничен до национално и регионално равнище. Държавната политика за регионално развитие и структуроопределящите политики се провеждат съгласувано и във взаимодействие с Националната концепция за пространствено развитие и регионалните схеми за пространствено развитие. От </a:t>
            </a:r>
            <a:r>
              <a:rPr lang="bg-BG" dirty="0"/>
              <a:t>системата от документи е отпаднала Концепцията за пространствено развитие на община. </a:t>
            </a:r>
            <a:endParaRPr lang="bg-BG" dirty="0" smtClean="0"/>
          </a:p>
          <a:p>
            <a:r>
              <a:rPr lang="bg-BG" dirty="0" smtClean="0"/>
              <a:t>Промени са извършени и в условията за определяне на райони за целенасочена подкрепа от държавата (РЦП), които се дефинират в областните стратегии за развитие. </a:t>
            </a:r>
          </a:p>
          <a:p>
            <a:r>
              <a:rPr lang="bg-BG" dirty="0" smtClean="0"/>
              <a:t>В обхвата на системата от документи за стратегическо планиране на регионалното развитие са добавени интегрираните планове за градско възстановяване и развитие. С промените в ЗРР е отпадало регламентираното изграждане на Единна информационна система за управление на регионалното развитие и пространственото планиране</a:t>
            </a:r>
            <a:r>
              <a:rPr lang="ru-RU" dirty="0" smtClean="0"/>
              <a:t>. 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xmlns="" val="19500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 изводи от наблюдението (1):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724401"/>
          </a:xfrm>
        </p:spPr>
        <p:txBody>
          <a:bodyPr>
            <a:normAutofit fontScale="85000" lnSpcReduction="10000"/>
          </a:bodyPr>
          <a:lstStyle/>
          <a:p>
            <a:r>
              <a:rPr lang="bg-BG" dirty="0" smtClean="0"/>
              <a:t>Общото социално и икономическо развитие на ЮЦР през 2017 г. продължава да се подобрява. Отчитат се положителни тенденции при ключовите макроикономически индикатори. При голяма част от показателите ЮЦР заема второ място след ЮЗР. </a:t>
            </a:r>
          </a:p>
          <a:p>
            <a:r>
              <a:rPr lang="bg-BG" dirty="0" smtClean="0"/>
              <a:t>За периода 2010-2016 г. се наблюдава ограничен напредък в преодоляването на вътрешнорегионалните различия в ЮЦР. При повече от анализираните социално-икономически показатели област Пловдив се откроява със стойности над средните за района, докато останалите области са с близки показатели. </a:t>
            </a:r>
          </a:p>
          <a:p>
            <a:r>
              <a:rPr lang="bg-BG" dirty="0" smtClean="0"/>
              <a:t>ЮЦР изостава по показателя  БВП на глава от населението. Демографските процеси обаче продължават да се влошават. Задълбочава се и дисбалансът в териториалното разпределение на населението. </a:t>
            </a:r>
          </a:p>
          <a:p>
            <a:r>
              <a:rPr lang="bg-BG" dirty="0" smtClean="0"/>
              <a:t>Според изданието на Европейската комисия "Индекс за регионална конкурентоспособност за 2016 г." ЮЦР заема незавидното предпоследно място в класацията на 263 европейски региона. </a:t>
            </a:r>
          </a:p>
          <a:p>
            <a:r>
              <a:rPr lang="bg-BG" dirty="0" smtClean="0"/>
              <a:t>Въпреки високата концентрация на висши учебни заведения в района, относителният дял на завършилите висше образование от населението на възраст 30 - 34 навършени години в ЮЦР през 2017г. е 22,7%, което е значително по-ниско спрямо общото равнище за страната (32,8%).</a:t>
            </a:r>
          </a:p>
        </p:txBody>
      </p:sp>
    </p:spTree>
    <p:extLst>
      <p:ext uri="{BB962C8B-B14F-4D97-AF65-F5344CB8AC3E}">
        <p14:creationId xmlns:p14="http://schemas.microsoft.com/office/powerpoint/2010/main" xmlns="" val="153576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Годишен доклад за наблюдение на изпълнението на Регионалния план за развитие на Южен 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200" b="1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 за 2017г</a:t>
            </a:r>
            <a:r>
              <a:rPr lang="bg-BG" sz="22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0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200" b="1" u="sng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 изводи от наблюдението (2):</a:t>
            </a:r>
            <a:endParaRPr lang="en-US" sz="2200" u="sng" dirty="0">
              <a:solidFill>
                <a:schemeClr val="accent1"/>
              </a:solidFill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2176529" y="2133599"/>
            <a:ext cx="9890975" cy="4724401"/>
          </a:xfrm>
        </p:spPr>
        <p:txBody>
          <a:bodyPr>
            <a:normAutofit fontScale="92500" lnSpcReduction="20000"/>
          </a:bodyPr>
          <a:lstStyle/>
          <a:p>
            <a:r>
              <a:rPr lang="bg-BG" dirty="0" smtClean="0"/>
              <a:t>Налице са положителни тенденции в развитието на МСП в района. Общите приходи от дейността на МСП нарастват устойчиво през последните три години. По този показател, в сравнение с другите райони от ниво 2, ЮЦР запазва  второ място след ЮЗР. Размерът на приходите от дейността на МСП в област Пловдив обаче е най-голям – 2/3 от общите приходи за района. Област Пловдив успява да привлече и 2/3 от общия размер на чуждестранните инвестиции в ЮЦР. През 2016г. ПЧИ в района се увеличават, но намаляват в областите Кърджали и Пазарджик.</a:t>
            </a:r>
          </a:p>
          <a:p>
            <a:r>
              <a:rPr lang="bg-BG" dirty="0" smtClean="0"/>
              <a:t>Освен бума в развитието на индустриалното производство в района, туризмът в ЮЦР продължава да играе все по-важна роля за развитието на икономиката и повишаването на заетостта в района.</a:t>
            </a:r>
          </a:p>
          <a:p>
            <a:r>
              <a:rPr lang="bg-BG" dirty="0" smtClean="0"/>
              <a:t>Инфраструктурното развитие на района изостава по отношение на дела население, свързано с пречиствателни станции за отпадъчни води и изграденост/състояние на ВиК инфраструктурата. (дял на населението, обслужвано от СПСОВ – 55,2 % при </a:t>
            </a:r>
            <a:r>
              <a:rPr lang="bg-BG" dirty="0"/>
              <a:t>средно 63,3 </a:t>
            </a:r>
            <a:r>
              <a:rPr lang="bg-BG" dirty="0" smtClean="0"/>
              <a:t>% </a:t>
            </a:r>
            <a:r>
              <a:rPr lang="bg-BG" smtClean="0"/>
              <a:t>за страната)</a:t>
            </a:r>
            <a:endParaRPr lang="bg-BG" dirty="0" smtClean="0"/>
          </a:p>
          <a:p>
            <a:r>
              <a:rPr lang="bg-BG" dirty="0" smtClean="0"/>
              <a:t>По оперативните програми, съфинансирани от ЕСИФ, в процес на изпълнение в ЮЦР са 803 проекта на стойност почти 1,4 млрд. лв. </a:t>
            </a:r>
          </a:p>
          <a:p>
            <a:r>
              <a:rPr lang="bg-BG" dirty="0" smtClean="0"/>
              <a:t>Оценката на изпълнението на РПР на ЮЦР 2014-2020 г. показва, че през 2017г. се наблюдава значителен напредък по реализацията на стратегическите цели и приоритети на Плана. </a:t>
            </a:r>
          </a:p>
        </p:txBody>
      </p:sp>
    </p:spTree>
    <p:extLst>
      <p:ext uri="{BB962C8B-B14F-4D97-AF65-F5344CB8AC3E}">
        <p14:creationId xmlns:p14="http://schemas.microsoft.com/office/powerpoint/2010/main" xmlns="" val="199698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гатване">
  <a:themeElements>
    <a:clrScheme name="Загатване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Загатване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Загатване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175</TotalTime>
  <Words>1565</Words>
  <Application>Microsoft Office PowerPoint</Application>
  <PresentationFormat>Custom</PresentationFormat>
  <Paragraphs>60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Загатване</vt:lpstr>
      <vt:lpstr>Годишен доклад за наблюдение на изпълнението на Регионалния план за развитие на Южен централен район за 2017г.</vt:lpstr>
      <vt:lpstr>Годишен доклад за наблюдение на изпълнението на Регионалния план за развитие на Южен централен район за 2017г.</vt:lpstr>
      <vt:lpstr>Годишен доклад за наблюдение на изпълнението на Регионалния план за развитие на Южен централен район за 2017г.  Съдържание</vt:lpstr>
      <vt:lpstr>Годишен доклад за наблюдение на изпълнението на Регионалния план за развитие на Южен централен район за 2017г.  Промени в социално-икономическите условия (1)</vt:lpstr>
      <vt:lpstr>Годишен доклад за наблюдение на изпълнението на Регионалния план за развитие на Южен централен район за 2017г.  Промени в социално-икономическите условия (2)</vt:lpstr>
      <vt:lpstr>Годишен доклад за наблюдение на изпълнението на Регионалния план за развитие на Южен централен район за 2017г.  Промени в политиките за развитие на национално, регионално и местно ниво (1)</vt:lpstr>
      <vt:lpstr>Годишен доклад за наблюдение на изпълнението на Регионалния план за развитие на Южен централен район за 2017г.  Промени в политиките за развитие на национално, регионално и местно ниво (2)</vt:lpstr>
      <vt:lpstr>Годишен доклад за наблюдение на изпълнението на Регионалния план за развитие на Южен централен район за 2017г.  Общи изводи от наблюдението (1):</vt:lpstr>
      <vt:lpstr>Годишен доклад за наблюдение на изпълнението на Регионалния план за развитие на Южен централен район за 2017г.  Общи изводи от наблюдението (2):</vt:lpstr>
      <vt:lpstr>Годишен доклад за наблюдение на изпълнението на Регионалния план за развитие на Южен централен район за 2017г.  Препоръки за подобряване на резултатите от наблюдението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User1</dc:creator>
  <cp:lastModifiedBy>HP</cp:lastModifiedBy>
  <cp:revision>46</cp:revision>
  <dcterms:created xsi:type="dcterms:W3CDTF">2018-06-27T20:26:35Z</dcterms:created>
  <dcterms:modified xsi:type="dcterms:W3CDTF">2018-06-28T07:51:52Z</dcterms:modified>
</cp:coreProperties>
</file>